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59" r:id="rId6"/>
    <p:sldId id="257"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C818BF-7546-4343-96D5-874A41513653}" type="datetimeFigureOut">
              <a:rPr lang="en-GB" smtClean="0"/>
              <a:t>03/12/2014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158005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818BF-7546-4343-96D5-874A41513653}" type="datetimeFigureOut">
              <a:rPr lang="en-GB" smtClean="0"/>
              <a:t>03/12/2014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9319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818BF-7546-4343-96D5-874A41513653}" type="datetimeFigureOut">
              <a:rPr lang="en-GB" smtClean="0"/>
              <a:t>03/12/2014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124680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C818BF-7546-4343-96D5-874A41513653}" type="datetimeFigureOut">
              <a:rPr lang="en-GB" smtClean="0"/>
              <a:t>03/12/2014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257025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818BF-7546-4343-96D5-874A41513653}" type="datetimeFigureOut">
              <a:rPr lang="en-GB" smtClean="0"/>
              <a:t>03/12/2014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88085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C818BF-7546-4343-96D5-874A41513653}" type="datetimeFigureOut">
              <a:rPr lang="en-GB" smtClean="0"/>
              <a:t>03/12/2014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222143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C818BF-7546-4343-96D5-874A41513653}" type="datetimeFigureOut">
              <a:rPr lang="en-GB" smtClean="0"/>
              <a:t>03/12/2014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653368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C818BF-7546-4343-96D5-874A41513653}" type="datetimeFigureOut">
              <a:rPr lang="en-GB" smtClean="0"/>
              <a:t>03/12/2014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168698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818BF-7546-4343-96D5-874A41513653}" type="datetimeFigureOut">
              <a:rPr lang="en-GB" smtClean="0"/>
              <a:t>03/12/2014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419979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818BF-7546-4343-96D5-874A41513653}" type="datetimeFigureOut">
              <a:rPr lang="en-GB" smtClean="0"/>
              <a:t>03/12/2014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68933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818BF-7546-4343-96D5-874A41513653}" type="datetimeFigureOut">
              <a:rPr lang="en-GB" smtClean="0"/>
              <a:t>03/12/2014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154CC9-B964-4D21-9E0C-832324F77567}" type="slidenum">
              <a:rPr lang="en-GB" smtClean="0"/>
              <a:t>‹#›</a:t>
            </a:fld>
            <a:endParaRPr lang="en-GB"/>
          </a:p>
        </p:txBody>
      </p:sp>
    </p:spTree>
    <p:extLst>
      <p:ext uri="{BB962C8B-B14F-4D97-AF65-F5344CB8AC3E}">
        <p14:creationId xmlns:p14="http://schemas.microsoft.com/office/powerpoint/2010/main" val="4223761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818BF-7546-4343-96D5-874A41513653}" type="datetimeFigureOut">
              <a:rPr lang="en-GB" smtClean="0"/>
              <a:t>03/12/2014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54CC9-B964-4D21-9E0C-832324F77567}" type="slidenum">
              <a:rPr lang="en-GB" smtClean="0"/>
              <a:t>‹#›</a:t>
            </a:fld>
            <a:endParaRPr lang="en-GB"/>
          </a:p>
        </p:txBody>
      </p:sp>
    </p:spTree>
    <p:extLst>
      <p:ext uri="{BB962C8B-B14F-4D97-AF65-F5344CB8AC3E}">
        <p14:creationId xmlns:p14="http://schemas.microsoft.com/office/powerpoint/2010/main" val="158989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Data </a:t>
            </a:r>
            <a:r>
              <a:rPr lang="pt-PT" dirty="0" err="1" smtClean="0"/>
              <a:t>commentary</a:t>
            </a:r>
            <a:endParaRPr lang="en-GB" dirty="0"/>
          </a:p>
        </p:txBody>
      </p:sp>
      <p:sp>
        <p:nvSpPr>
          <p:cNvPr id="3" name="Subtitle 2"/>
          <p:cNvSpPr>
            <a:spLocks noGrp="1"/>
          </p:cNvSpPr>
          <p:nvPr>
            <p:ph type="subTitle" idx="1"/>
          </p:nvPr>
        </p:nvSpPr>
        <p:spPr/>
        <p:txBody>
          <a:bodyPr>
            <a:normAutofit fontScale="70000" lnSpcReduction="20000"/>
          </a:bodyPr>
          <a:lstStyle/>
          <a:p>
            <a:r>
              <a:rPr lang="en-US" dirty="0"/>
              <a:t>Write the data commentary to accompany Figure 2, explaining and describing the trends in the graph. </a:t>
            </a:r>
            <a:r>
              <a:rPr lang="en-GB" dirty="0"/>
              <a:t>(200-250 words) Your text will be marked on content, discourse organisation, range and </a:t>
            </a:r>
            <a:r>
              <a:rPr lang="en-GB" dirty="0" err="1"/>
              <a:t>appropriacy</a:t>
            </a:r>
            <a:r>
              <a:rPr lang="en-GB" dirty="0"/>
              <a:t> of vocabulary and structures, and grammatical accuracy.</a:t>
            </a:r>
          </a:p>
        </p:txBody>
      </p:sp>
    </p:spTree>
    <p:extLst>
      <p:ext uri="{BB962C8B-B14F-4D97-AF65-F5344CB8AC3E}">
        <p14:creationId xmlns:p14="http://schemas.microsoft.com/office/powerpoint/2010/main" val="86938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rudeOilPe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80728"/>
            <a:ext cx="5879029"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491880" y="5877272"/>
            <a:ext cx="2088232" cy="369332"/>
          </a:xfrm>
          <a:prstGeom prst="rect">
            <a:avLst/>
          </a:prstGeom>
          <a:noFill/>
        </p:spPr>
        <p:txBody>
          <a:bodyPr wrap="square" rtlCol="0">
            <a:spAutoFit/>
          </a:bodyPr>
          <a:lstStyle/>
          <a:p>
            <a:r>
              <a:rPr lang="pt-PT" dirty="0" smtClean="0"/>
              <a:t>Figure 2</a:t>
            </a:r>
            <a:endParaRPr lang="en-GB" dirty="0"/>
          </a:p>
        </p:txBody>
      </p:sp>
    </p:spTree>
    <p:extLst>
      <p:ext uri="{BB962C8B-B14F-4D97-AF65-F5344CB8AC3E}">
        <p14:creationId xmlns:p14="http://schemas.microsoft.com/office/powerpoint/2010/main" val="217271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20140215_USC317_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1815" y="798661"/>
            <a:ext cx="3888432" cy="3527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866900" y="4653136"/>
            <a:ext cx="4572000" cy="1754326"/>
          </a:xfrm>
          <a:prstGeom prst="rect">
            <a:avLst/>
          </a:prstGeom>
        </p:spPr>
        <p:txBody>
          <a:bodyPr>
            <a:spAutoFit/>
          </a:bodyPr>
          <a:lstStyle/>
          <a:p>
            <a:r>
              <a:rPr lang="en-GB" dirty="0"/>
              <a:t>Tight oil (also known as shale oil or light tight oil, abbreviated LTO) is petroleum that consists of light crude oil contained in petroleum-bearing formations of low permeability, often shale or tight sandstone.</a:t>
            </a:r>
          </a:p>
          <a:p>
            <a:r>
              <a:rPr lang="en-GB" i="1" dirty="0"/>
              <a:t>en.wikipedia.org/wiki/</a:t>
            </a:r>
            <a:r>
              <a:rPr lang="en-GB" b="1" i="1" dirty="0" err="1"/>
              <a:t>Tight</a:t>
            </a:r>
            <a:r>
              <a:rPr lang="en-GB" i="1" dirty="0" err="1"/>
              <a:t>_</a:t>
            </a:r>
            <a:r>
              <a:rPr lang="en-GB" b="1" i="1" dirty="0" err="1"/>
              <a:t>oil</a:t>
            </a:r>
            <a:endParaRPr lang="en-GB" dirty="0"/>
          </a:p>
        </p:txBody>
      </p:sp>
      <p:sp>
        <p:nvSpPr>
          <p:cNvPr id="3" name="TextBox 2"/>
          <p:cNvSpPr txBox="1"/>
          <p:nvPr/>
        </p:nvSpPr>
        <p:spPr>
          <a:xfrm>
            <a:off x="1763688" y="1052736"/>
            <a:ext cx="1944216" cy="369332"/>
          </a:xfrm>
          <a:prstGeom prst="rect">
            <a:avLst/>
          </a:prstGeom>
          <a:noFill/>
        </p:spPr>
        <p:txBody>
          <a:bodyPr wrap="square" rtlCol="0">
            <a:spAutoFit/>
          </a:bodyPr>
          <a:lstStyle/>
          <a:p>
            <a:r>
              <a:rPr lang="pt-PT" dirty="0" smtClean="0"/>
              <a:t>Figure 1</a:t>
            </a:r>
            <a:endParaRPr lang="en-GB" dirty="0"/>
          </a:p>
        </p:txBody>
      </p:sp>
    </p:spTree>
    <p:extLst>
      <p:ext uri="{BB962C8B-B14F-4D97-AF65-F5344CB8AC3E}">
        <p14:creationId xmlns:p14="http://schemas.microsoft.com/office/powerpoint/2010/main" val="86899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err="1" smtClean="0"/>
              <a:t>Preparation</a:t>
            </a:r>
            <a:endParaRPr lang="en-GB" dirty="0"/>
          </a:p>
        </p:txBody>
      </p:sp>
      <p:sp>
        <p:nvSpPr>
          <p:cNvPr id="3" name="Content Placeholder 2"/>
          <p:cNvSpPr>
            <a:spLocks noGrp="1"/>
          </p:cNvSpPr>
          <p:nvPr>
            <p:ph idx="1"/>
          </p:nvPr>
        </p:nvSpPr>
        <p:spPr>
          <a:xfrm>
            <a:off x="467544" y="1600200"/>
            <a:ext cx="8219256" cy="4925144"/>
          </a:xfrm>
        </p:spPr>
        <p:txBody>
          <a:bodyPr>
            <a:normAutofit/>
          </a:bodyPr>
          <a:lstStyle/>
          <a:p>
            <a:r>
              <a:rPr lang="pt-PT" dirty="0" err="1" smtClean="0"/>
              <a:t>Understand</a:t>
            </a:r>
            <a:r>
              <a:rPr lang="pt-PT" dirty="0" smtClean="0"/>
              <a:t> </a:t>
            </a:r>
            <a:r>
              <a:rPr lang="pt-PT" dirty="0" err="1" smtClean="0"/>
              <a:t>exactly</a:t>
            </a:r>
            <a:r>
              <a:rPr lang="pt-PT" dirty="0" smtClean="0"/>
              <a:t> </a:t>
            </a:r>
            <a:r>
              <a:rPr lang="pt-PT" dirty="0" err="1" smtClean="0"/>
              <a:t>what</a:t>
            </a:r>
            <a:r>
              <a:rPr lang="pt-PT" dirty="0" smtClean="0"/>
              <a:t> </a:t>
            </a:r>
            <a:r>
              <a:rPr lang="pt-PT" dirty="0" err="1" smtClean="0"/>
              <a:t>the</a:t>
            </a:r>
            <a:r>
              <a:rPr lang="pt-PT" dirty="0" smtClean="0"/>
              <a:t> </a:t>
            </a:r>
            <a:r>
              <a:rPr lang="pt-PT" dirty="0" err="1" smtClean="0"/>
              <a:t>graph</a:t>
            </a:r>
            <a:r>
              <a:rPr lang="pt-PT" dirty="0" smtClean="0"/>
              <a:t> shows</a:t>
            </a:r>
          </a:p>
          <a:p>
            <a:r>
              <a:rPr lang="pt-PT" dirty="0" smtClean="0"/>
              <a:t>Take notes </a:t>
            </a:r>
            <a:r>
              <a:rPr lang="pt-PT" dirty="0" err="1" smtClean="0"/>
              <a:t>on</a:t>
            </a:r>
            <a:r>
              <a:rPr lang="pt-PT" dirty="0" smtClean="0"/>
              <a:t> major </a:t>
            </a:r>
            <a:r>
              <a:rPr lang="pt-PT" dirty="0" err="1" smtClean="0"/>
              <a:t>trends</a:t>
            </a:r>
            <a:r>
              <a:rPr lang="pt-PT" dirty="0" smtClean="0"/>
              <a:t> (</a:t>
            </a:r>
            <a:r>
              <a:rPr lang="pt-PT" dirty="0" err="1" smtClean="0"/>
              <a:t>descriptive</a:t>
            </a:r>
            <a:r>
              <a:rPr lang="pt-PT" dirty="0" smtClean="0"/>
              <a:t>)</a:t>
            </a:r>
          </a:p>
          <a:p>
            <a:r>
              <a:rPr lang="pt-PT" dirty="0" smtClean="0"/>
              <a:t>Relate </a:t>
            </a:r>
            <a:r>
              <a:rPr lang="pt-PT" dirty="0" err="1" smtClean="0"/>
              <a:t>reasons</a:t>
            </a:r>
            <a:r>
              <a:rPr lang="pt-PT" dirty="0" smtClean="0"/>
              <a:t>/causes to </a:t>
            </a:r>
            <a:r>
              <a:rPr lang="pt-PT" dirty="0" err="1" smtClean="0"/>
              <a:t>specific</a:t>
            </a:r>
            <a:r>
              <a:rPr lang="pt-PT" dirty="0" smtClean="0"/>
              <a:t> </a:t>
            </a:r>
            <a:r>
              <a:rPr lang="pt-PT" dirty="0" err="1" smtClean="0"/>
              <a:t>moments</a:t>
            </a:r>
            <a:endParaRPr lang="pt-PT" dirty="0" smtClean="0"/>
          </a:p>
          <a:p>
            <a:r>
              <a:rPr lang="pt-PT" dirty="0" err="1" smtClean="0"/>
              <a:t>Interpret</a:t>
            </a:r>
            <a:r>
              <a:rPr lang="pt-PT" dirty="0" smtClean="0"/>
              <a:t> </a:t>
            </a:r>
            <a:r>
              <a:rPr lang="pt-PT" dirty="0" err="1" smtClean="0"/>
              <a:t>trends</a:t>
            </a:r>
            <a:r>
              <a:rPr lang="pt-PT" dirty="0" smtClean="0"/>
              <a:t> in </a:t>
            </a:r>
            <a:r>
              <a:rPr lang="pt-PT" dirty="0" err="1" smtClean="0"/>
              <a:t>different</a:t>
            </a:r>
            <a:r>
              <a:rPr lang="pt-PT" dirty="0" smtClean="0"/>
              <a:t> </a:t>
            </a:r>
            <a:r>
              <a:rPr lang="pt-PT" dirty="0" err="1" smtClean="0"/>
              <a:t>ways</a:t>
            </a:r>
            <a:endParaRPr lang="pt-PT" dirty="0" smtClean="0"/>
          </a:p>
          <a:p>
            <a:pPr lvl="1"/>
            <a:r>
              <a:rPr lang="pt-PT" dirty="0" err="1" smtClean="0"/>
              <a:t>Recalculate</a:t>
            </a:r>
            <a:r>
              <a:rPr lang="pt-PT" dirty="0" smtClean="0"/>
              <a:t> </a:t>
            </a:r>
            <a:r>
              <a:rPr lang="pt-PT" dirty="0" err="1" smtClean="0"/>
              <a:t>values</a:t>
            </a:r>
            <a:r>
              <a:rPr lang="pt-PT" dirty="0" smtClean="0"/>
              <a:t> as </a:t>
            </a:r>
            <a:r>
              <a:rPr lang="pt-PT" dirty="0" err="1" smtClean="0"/>
              <a:t>relative</a:t>
            </a:r>
            <a:r>
              <a:rPr lang="pt-PT" dirty="0" smtClean="0"/>
              <a:t> </a:t>
            </a:r>
            <a:r>
              <a:rPr lang="pt-PT" dirty="0" smtClean="0"/>
              <a:t>shares </a:t>
            </a:r>
            <a:r>
              <a:rPr lang="pt-PT" dirty="0" smtClean="0"/>
              <a:t>(</a:t>
            </a:r>
            <a:r>
              <a:rPr lang="pt-PT" dirty="0" err="1" smtClean="0"/>
              <a:t>percentages</a:t>
            </a:r>
            <a:r>
              <a:rPr lang="pt-PT" smtClean="0"/>
              <a:t>)</a:t>
            </a:r>
            <a:endParaRPr lang="pt-PT" dirty="0" smtClean="0"/>
          </a:p>
          <a:p>
            <a:pPr lvl="1"/>
            <a:r>
              <a:rPr lang="pt-PT" dirty="0" err="1" smtClean="0"/>
              <a:t>Identify</a:t>
            </a:r>
            <a:r>
              <a:rPr lang="pt-PT" dirty="0" smtClean="0"/>
              <a:t> </a:t>
            </a:r>
            <a:r>
              <a:rPr lang="pt-PT" dirty="0" err="1" smtClean="0"/>
              <a:t>correlations</a:t>
            </a:r>
            <a:r>
              <a:rPr lang="pt-PT" dirty="0" smtClean="0"/>
              <a:t> </a:t>
            </a:r>
            <a:r>
              <a:rPr lang="pt-PT" dirty="0" err="1" smtClean="0"/>
              <a:t>between</a:t>
            </a:r>
            <a:r>
              <a:rPr lang="pt-PT" dirty="0" smtClean="0"/>
              <a:t> </a:t>
            </a:r>
            <a:r>
              <a:rPr lang="pt-PT" dirty="0" err="1" smtClean="0"/>
              <a:t>events</a:t>
            </a:r>
            <a:r>
              <a:rPr lang="pt-PT" dirty="0" smtClean="0"/>
              <a:t>/</a:t>
            </a:r>
            <a:r>
              <a:rPr lang="pt-PT" dirty="0" err="1" smtClean="0"/>
              <a:t>information</a:t>
            </a:r>
            <a:endParaRPr lang="pt-PT" dirty="0" smtClean="0"/>
          </a:p>
          <a:p>
            <a:pPr lvl="1"/>
            <a:r>
              <a:rPr lang="pt-PT" dirty="0" smtClean="0"/>
              <a:t>Step </a:t>
            </a:r>
            <a:r>
              <a:rPr lang="pt-PT" dirty="0" err="1" smtClean="0"/>
              <a:t>back</a:t>
            </a:r>
            <a:r>
              <a:rPr lang="pt-PT" dirty="0" smtClean="0"/>
              <a:t> for a more </a:t>
            </a:r>
            <a:r>
              <a:rPr lang="pt-PT" dirty="0" err="1" smtClean="0"/>
              <a:t>distant</a:t>
            </a:r>
            <a:r>
              <a:rPr lang="pt-PT" dirty="0" smtClean="0"/>
              <a:t> </a:t>
            </a:r>
            <a:r>
              <a:rPr lang="pt-PT" dirty="0" err="1" smtClean="0"/>
              <a:t>view</a:t>
            </a:r>
            <a:r>
              <a:rPr lang="pt-PT" dirty="0" smtClean="0"/>
              <a:t> </a:t>
            </a:r>
            <a:r>
              <a:rPr lang="pt-PT" dirty="0" err="1" smtClean="0"/>
              <a:t>that</a:t>
            </a:r>
            <a:r>
              <a:rPr lang="pt-PT" dirty="0" smtClean="0"/>
              <a:t> </a:t>
            </a:r>
            <a:r>
              <a:rPr lang="pt-PT" dirty="0" err="1" smtClean="0"/>
              <a:t>identifies</a:t>
            </a:r>
            <a:r>
              <a:rPr lang="pt-PT" dirty="0" smtClean="0"/>
              <a:t> </a:t>
            </a:r>
            <a:r>
              <a:rPr lang="pt-PT" dirty="0" err="1" smtClean="0"/>
              <a:t>other</a:t>
            </a:r>
            <a:r>
              <a:rPr lang="pt-PT" dirty="0" smtClean="0"/>
              <a:t> </a:t>
            </a:r>
            <a:r>
              <a:rPr lang="pt-PT" dirty="0" err="1" smtClean="0"/>
              <a:t>trends</a:t>
            </a:r>
            <a:endParaRPr lang="pt-PT" dirty="0" smtClean="0"/>
          </a:p>
          <a:p>
            <a:r>
              <a:rPr lang="pt-PT" dirty="0" err="1" smtClean="0"/>
              <a:t>Plan</a:t>
            </a:r>
            <a:r>
              <a:rPr lang="pt-PT" dirty="0" smtClean="0"/>
              <a:t> </a:t>
            </a:r>
            <a:r>
              <a:rPr lang="pt-PT" dirty="0" err="1" smtClean="0"/>
              <a:t>text</a:t>
            </a:r>
            <a:r>
              <a:rPr lang="pt-PT" dirty="0" smtClean="0"/>
              <a:t> </a:t>
            </a:r>
            <a:r>
              <a:rPr lang="pt-PT" dirty="0" err="1" smtClean="0"/>
              <a:t>structure</a:t>
            </a:r>
            <a:r>
              <a:rPr lang="pt-PT" dirty="0" smtClean="0"/>
              <a:t>.</a:t>
            </a:r>
          </a:p>
          <a:p>
            <a:pPr lvl="1"/>
            <a:endParaRPr lang="en-GB" dirty="0"/>
          </a:p>
        </p:txBody>
      </p:sp>
    </p:spTree>
    <p:extLst>
      <p:ext uri="{BB962C8B-B14F-4D97-AF65-F5344CB8AC3E}">
        <p14:creationId xmlns:p14="http://schemas.microsoft.com/office/powerpoint/2010/main" val="400542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147248" cy="6192688"/>
          </a:xfrm>
        </p:spPr>
        <p:txBody>
          <a:bodyPr>
            <a:normAutofit fontScale="47500" lnSpcReduction="20000"/>
          </a:bodyPr>
          <a:lstStyle/>
          <a:p>
            <a:pPr algn="just"/>
            <a:r>
              <a:rPr lang="en-GB" sz="4200" dirty="0" smtClean="0"/>
              <a:t>Figure 2 shows </a:t>
            </a:r>
            <a:r>
              <a:rPr lang="en-GB" sz="4200" dirty="0"/>
              <a:t>the evolution in the price of Brent and world production of crude oil, broken into US production and that of the rest of the world for the period 2010-2014. Overall, global production shows a rising trend. There was a temporary dip in the first two quarters of 2011, which corresponds to a period of war in Libya, who is an oil producer. Since 2012 US crude oil output has risen, due to an increase in the production of tight oil. During the same period oil production outside the US has declined.</a:t>
            </a:r>
          </a:p>
          <a:p>
            <a:pPr algn="just"/>
            <a:r>
              <a:rPr lang="en-GB" sz="4200" dirty="0"/>
              <a:t>Until 2012 the trends in global production were dominated by oil producers excluding the US, but since then the relative share of US oil production in world production has increased. Their share in world production has grown from just under 8% in 2011 to over 10% in 2014. This increased share has given the US more sway in the oil business such that the rest of the world production no longer dictates the global production trends.</a:t>
            </a:r>
          </a:p>
          <a:p>
            <a:pPr algn="just"/>
            <a:r>
              <a:rPr lang="en-GB" sz="4200" dirty="0"/>
              <a:t>The price of Brent stood at under US$80/barrel in January 2010. There was a sharp rise between October 2010 and April 2011, followed by fluctuations fill July 2012. The rise in the price of Brent partly coincided with a drop in world oil production and the war in Libya, and as world production recovered in the second half of 2011, the price of Brent fell. Over the whole period there are two spikes where the price reached over US$120/barrel. In general, since early 2011 the price has remained high, above US$100/barrel except for a temporary drop to just over US$90 in July 2012.</a:t>
            </a:r>
          </a:p>
          <a:p>
            <a:endParaRPr lang="en-GB" dirty="0"/>
          </a:p>
        </p:txBody>
      </p:sp>
    </p:spTree>
    <p:extLst>
      <p:ext uri="{BB962C8B-B14F-4D97-AF65-F5344CB8AC3E}">
        <p14:creationId xmlns:p14="http://schemas.microsoft.com/office/powerpoint/2010/main" val="1544788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147248" cy="6192688"/>
          </a:xfrm>
        </p:spPr>
        <p:txBody>
          <a:bodyPr>
            <a:normAutofit fontScale="47500" lnSpcReduction="20000"/>
          </a:bodyPr>
          <a:lstStyle/>
          <a:p>
            <a:pPr algn="just"/>
            <a:r>
              <a:rPr lang="en-GB" sz="4200" dirty="0" smtClean="0">
                <a:solidFill>
                  <a:srgbClr val="0070C0"/>
                </a:solidFill>
              </a:rPr>
              <a:t>Figure 2 shows </a:t>
            </a:r>
            <a:r>
              <a:rPr lang="en-GB" sz="4200" dirty="0">
                <a:solidFill>
                  <a:srgbClr val="0070C0"/>
                </a:solidFill>
              </a:rPr>
              <a:t>the evolution in the price of Brent and world production of crude oil, broken into US production and that of the rest of the world for the period 2010-2014. Overall, global production shows a rising trend. There was a temporary dip in the first two quarters of 2011</a:t>
            </a:r>
            <a:r>
              <a:rPr lang="en-GB" sz="4200" dirty="0"/>
              <a:t>, which corresponds to a period of war in Libya, who is an oil producer. </a:t>
            </a:r>
            <a:r>
              <a:rPr lang="en-GB" sz="4200" dirty="0">
                <a:solidFill>
                  <a:srgbClr val="0070C0"/>
                </a:solidFill>
              </a:rPr>
              <a:t>Since 2012 US crude oil output has risen,</a:t>
            </a:r>
            <a:r>
              <a:rPr lang="en-GB" sz="4200" dirty="0"/>
              <a:t> due to an increase in the production of tight oil. </a:t>
            </a:r>
            <a:r>
              <a:rPr lang="en-GB" sz="4200" dirty="0">
                <a:solidFill>
                  <a:srgbClr val="0070C0"/>
                </a:solidFill>
              </a:rPr>
              <a:t>During the same period oil production outside the US has declined.</a:t>
            </a:r>
          </a:p>
          <a:p>
            <a:pPr algn="just"/>
            <a:r>
              <a:rPr lang="en-GB" sz="4200" dirty="0"/>
              <a:t>Until 2012 the trends in global production were dominated by oil producers excluding the US, but since then the relative share of US oil production in world production has increased. Their share in world production has grown from just under 8% in 2011 to over 10% in 2014. This increased share has given the US more sway in the oil business such that the rest of the world production no longer dictates the global production trends.</a:t>
            </a:r>
          </a:p>
          <a:p>
            <a:pPr algn="just"/>
            <a:r>
              <a:rPr lang="en-GB" sz="4200" dirty="0">
                <a:solidFill>
                  <a:srgbClr val="0070C0"/>
                </a:solidFill>
              </a:rPr>
              <a:t>The price of Brent stood at under US$80/barrel in January 2010. There was a sharp rise between October 2010 and April 2011, followed by fluctuations fill July 2012</a:t>
            </a:r>
            <a:r>
              <a:rPr lang="en-GB" sz="4200" dirty="0"/>
              <a:t>. The rise in the price of Brent partly coincided with a drop in world oil production and the war in Libya, and as world production recovered in the second half of 2011, the price of Brent fell. </a:t>
            </a:r>
            <a:r>
              <a:rPr lang="en-GB" sz="4200" dirty="0">
                <a:solidFill>
                  <a:srgbClr val="0070C0"/>
                </a:solidFill>
              </a:rPr>
              <a:t>Over the whole period there are two spikes where the price reached over US$120/barrel</a:t>
            </a:r>
            <a:r>
              <a:rPr lang="en-GB" sz="4200" dirty="0"/>
              <a:t>. In general, since early 2011 the price has remained high, above US$100/barrel except for a temporary drop to just over US$90 in July 2012.</a:t>
            </a:r>
          </a:p>
          <a:p>
            <a:endParaRPr lang="en-GB" dirty="0"/>
          </a:p>
        </p:txBody>
      </p:sp>
    </p:spTree>
    <p:extLst>
      <p:ext uri="{BB962C8B-B14F-4D97-AF65-F5344CB8AC3E}">
        <p14:creationId xmlns:p14="http://schemas.microsoft.com/office/powerpoint/2010/main" val="3750566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147248" cy="6192688"/>
          </a:xfrm>
        </p:spPr>
        <p:txBody>
          <a:bodyPr>
            <a:normAutofit fontScale="47500" lnSpcReduction="20000"/>
          </a:bodyPr>
          <a:lstStyle/>
          <a:p>
            <a:pPr algn="just"/>
            <a:r>
              <a:rPr lang="en-GB" sz="4200" dirty="0" smtClean="0"/>
              <a:t>Figure 2 shows </a:t>
            </a:r>
            <a:r>
              <a:rPr lang="en-GB" sz="4200" dirty="0"/>
              <a:t>the evolution in the price of Brent and world production of crude oil, broken into US production and that of the rest of the world for the period 2010-2014. Overall, global production shows a rising trend. There was a temporary dip in the first two quarters of 2011, </a:t>
            </a:r>
            <a:r>
              <a:rPr lang="en-GB" sz="4200" dirty="0">
                <a:solidFill>
                  <a:srgbClr val="00B050"/>
                </a:solidFill>
              </a:rPr>
              <a:t>which corresponds to a period of war in Libya, who is an oil producer</a:t>
            </a:r>
            <a:r>
              <a:rPr lang="en-GB" sz="4200" dirty="0"/>
              <a:t>. Since 2012 US crude oil output has risen, </a:t>
            </a:r>
            <a:r>
              <a:rPr lang="en-GB" sz="4200" dirty="0">
                <a:solidFill>
                  <a:srgbClr val="00B050"/>
                </a:solidFill>
              </a:rPr>
              <a:t>due to an increase in the production of tight </a:t>
            </a:r>
            <a:r>
              <a:rPr lang="en-GB" sz="4200" dirty="0" smtClean="0">
                <a:solidFill>
                  <a:srgbClr val="00B050"/>
                </a:solidFill>
              </a:rPr>
              <a:t>oil</a:t>
            </a:r>
            <a:r>
              <a:rPr lang="en-GB" sz="4200" dirty="0" smtClean="0"/>
              <a:t>. </a:t>
            </a:r>
            <a:r>
              <a:rPr lang="en-GB" sz="4200" dirty="0"/>
              <a:t>During the same period oil production outside the US has declined.</a:t>
            </a:r>
          </a:p>
          <a:p>
            <a:pPr algn="just"/>
            <a:r>
              <a:rPr lang="en-GB" sz="4200" dirty="0">
                <a:solidFill>
                  <a:srgbClr val="7030A0"/>
                </a:solidFill>
              </a:rPr>
              <a:t>Until 2012 the trends in global production were dominated by oil producers excluding the US, but since then the relative share of US oil production in world production has increased. Their share in world production has grown from just under 8% in 2011 to over 10% in 2014. This increased share has given the US more sway in the oil business such that the rest of the world production no longer dictates the global production trends.</a:t>
            </a:r>
          </a:p>
          <a:p>
            <a:pPr algn="just"/>
            <a:r>
              <a:rPr lang="en-GB" sz="4200" dirty="0"/>
              <a:t>The price of Brent stood at under US$80/barrel in January 2010. There was a sharp rise between October 2010 and April 2011, followed by fluctuations fill July 2012. </a:t>
            </a:r>
            <a:r>
              <a:rPr lang="en-GB" sz="4200" dirty="0">
                <a:solidFill>
                  <a:srgbClr val="7030A0"/>
                </a:solidFill>
              </a:rPr>
              <a:t>The rise in the price of Brent partly coincided with a drop in world oil production and the war in Libya, and as world production recovered in the second half of 2011, the price of Brent fell. </a:t>
            </a:r>
            <a:r>
              <a:rPr lang="en-GB" sz="4200" dirty="0"/>
              <a:t>Over the whole period there are two spikes where the price reached over US$120/barrel. </a:t>
            </a:r>
            <a:r>
              <a:rPr lang="en-GB" sz="4200" dirty="0">
                <a:solidFill>
                  <a:srgbClr val="7030A0"/>
                </a:solidFill>
              </a:rPr>
              <a:t>In general, since early 2011 the price has remained high, above US$100/barrel except for a temporary drop to just over US$90 in July 2012.</a:t>
            </a:r>
          </a:p>
          <a:p>
            <a:endParaRPr lang="en-GB" dirty="0"/>
          </a:p>
        </p:txBody>
      </p:sp>
    </p:spTree>
    <p:extLst>
      <p:ext uri="{BB962C8B-B14F-4D97-AF65-F5344CB8AC3E}">
        <p14:creationId xmlns:p14="http://schemas.microsoft.com/office/powerpoint/2010/main" val="2292734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1039</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Data commentary</vt:lpstr>
      <vt:lpstr>PowerPoint Presentation</vt:lpstr>
      <vt:lpstr>PowerPoint Presentation</vt:lpstr>
      <vt:lpstr>Preparation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commentary</dc:title>
  <dc:creator>ANN HENSHALL</dc:creator>
  <cp:lastModifiedBy>ANN HENSHALL</cp:lastModifiedBy>
  <cp:revision>4</cp:revision>
  <dcterms:created xsi:type="dcterms:W3CDTF">2014-12-02T13:55:59Z</dcterms:created>
  <dcterms:modified xsi:type="dcterms:W3CDTF">2014-12-03T15:31:41Z</dcterms:modified>
</cp:coreProperties>
</file>